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7" r:id="rId5"/>
    <p:sldId id="378" r:id="rId6"/>
    <p:sldId id="387" r:id="rId7"/>
    <p:sldId id="399" r:id="rId8"/>
    <p:sldId id="398" r:id="rId9"/>
    <p:sldId id="397" r:id="rId10"/>
    <p:sldId id="396" r:id="rId11"/>
    <p:sldId id="395" r:id="rId12"/>
    <p:sldId id="394" r:id="rId13"/>
    <p:sldId id="393" r:id="rId14"/>
    <p:sldId id="392" r:id="rId15"/>
    <p:sldId id="391" r:id="rId16"/>
    <p:sldId id="390" r:id="rId17"/>
    <p:sldId id="389" r:id="rId18"/>
    <p:sldId id="388" r:id="rId19"/>
    <p:sldId id="402" r:id="rId20"/>
    <p:sldId id="401" r:id="rId21"/>
    <p:sldId id="400" r:id="rId22"/>
    <p:sldId id="406" r:id="rId23"/>
    <p:sldId id="405" r:id="rId24"/>
    <p:sldId id="404" r:id="rId25"/>
    <p:sldId id="403" r:id="rId26"/>
    <p:sldId id="408" r:id="rId27"/>
    <p:sldId id="409" r:id="rId28"/>
    <p:sldId id="407" r:id="rId29"/>
    <p:sldId id="411" r:id="rId30"/>
    <p:sldId id="410" r:id="rId31"/>
    <p:sldId id="413" r:id="rId32"/>
    <p:sldId id="412" r:id="rId33"/>
    <p:sldId id="414" r:id="rId34"/>
    <p:sldId id="418" r:id="rId35"/>
    <p:sldId id="417" r:id="rId36"/>
    <p:sldId id="416" r:id="rId37"/>
    <p:sldId id="415" r:id="rId38"/>
    <p:sldId id="419" r:id="rId39"/>
    <p:sldId id="420" r:id="rId40"/>
    <p:sldId id="421" r:id="rId41"/>
    <p:sldId id="386" r:id="rId42"/>
  </p:sldIdLst>
  <p:sldSz cx="24384000" cy="13716000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arena Durán Campos" initials="MDC" lastIdx="1" clrIdx="0">
    <p:extLst>
      <p:ext uri="{19B8F6BF-5375-455C-9EA6-DF929625EA0E}">
        <p15:presenceInfo xmlns:p15="http://schemas.microsoft.com/office/powerpoint/2012/main" userId="S-1-5-21-1538672992-175319928-926709054-144266" providerId="AD"/>
      </p:ext>
    </p:extLst>
  </p:cmAuthor>
  <p:cmAuthor id="2" name="Catherine Díaz Olivos" initials="CDO" lastIdx="6" clrIdx="1">
    <p:extLst>
      <p:ext uri="{19B8F6BF-5375-455C-9EA6-DF929625EA0E}">
        <p15:presenceInfo xmlns:p15="http://schemas.microsoft.com/office/powerpoint/2012/main" userId="S-1-5-21-1538672992-175319928-926709054-182580" providerId="AD"/>
      </p:ext>
    </p:extLst>
  </p:cmAuthor>
  <p:cmAuthor id="3" name="Karin Quiroga" initials="KQ" lastIdx="4" clrIdx="2">
    <p:extLst>
      <p:ext uri="{19B8F6BF-5375-455C-9EA6-DF929625EA0E}">
        <p15:presenceInfo xmlns:p15="http://schemas.microsoft.com/office/powerpoint/2012/main" userId="af065b74602da4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DCD"/>
    <a:srgbClr val="DF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2427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89964" autoAdjust="0"/>
  </p:normalViewPr>
  <p:slideViewPr>
    <p:cSldViewPr snapToGrid="0">
      <p:cViewPr varScale="1">
        <p:scale>
          <a:sx n="39" d="100"/>
          <a:sy n="39" d="100"/>
        </p:scale>
        <p:origin x="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9191C-A903-4F41-94D2-A5708B276DA4}" type="datetimeFigureOut">
              <a:rPr lang="es-CL" smtClean="0"/>
              <a:t>07-09-2021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BC4F1-7D0C-4599-854A-B34AC233B5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3968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7295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Open Sans"/>
      </a:defRPr>
    </a:lvl1pPr>
    <a:lvl2pPr indent="228600" defTabSz="1828800" latinLnBrk="0">
      <a:defRPr sz="2400">
        <a:latin typeface="+mn-lt"/>
        <a:ea typeface="+mn-ea"/>
        <a:cs typeface="+mn-cs"/>
        <a:sym typeface="Open Sans"/>
      </a:defRPr>
    </a:lvl2pPr>
    <a:lvl3pPr indent="457200" defTabSz="1828800" latinLnBrk="0">
      <a:defRPr sz="2400">
        <a:latin typeface="+mn-lt"/>
        <a:ea typeface="+mn-ea"/>
        <a:cs typeface="+mn-cs"/>
        <a:sym typeface="Open Sans"/>
      </a:defRPr>
    </a:lvl3pPr>
    <a:lvl4pPr indent="685800" defTabSz="1828800" latinLnBrk="0">
      <a:defRPr sz="2400">
        <a:latin typeface="+mn-lt"/>
        <a:ea typeface="+mn-ea"/>
        <a:cs typeface="+mn-cs"/>
        <a:sym typeface="Open Sans"/>
      </a:defRPr>
    </a:lvl4pPr>
    <a:lvl5pPr indent="914400" defTabSz="1828800" latinLnBrk="0">
      <a:defRPr sz="2400">
        <a:latin typeface="+mn-lt"/>
        <a:ea typeface="+mn-ea"/>
        <a:cs typeface="+mn-cs"/>
        <a:sym typeface="Open Sans"/>
      </a:defRPr>
    </a:lvl5pPr>
    <a:lvl6pPr indent="1143000" defTabSz="1828800" latinLnBrk="0">
      <a:defRPr sz="2400">
        <a:latin typeface="+mn-lt"/>
        <a:ea typeface="+mn-ea"/>
        <a:cs typeface="+mn-cs"/>
        <a:sym typeface="Open Sans"/>
      </a:defRPr>
    </a:lvl6pPr>
    <a:lvl7pPr indent="1371600" defTabSz="1828800" latinLnBrk="0">
      <a:defRPr sz="2400">
        <a:latin typeface="+mn-lt"/>
        <a:ea typeface="+mn-ea"/>
        <a:cs typeface="+mn-cs"/>
        <a:sym typeface="Open Sans"/>
      </a:defRPr>
    </a:lvl7pPr>
    <a:lvl8pPr indent="1600200" defTabSz="1828800" latinLnBrk="0">
      <a:defRPr sz="2400">
        <a:latin typeface="+mn-lt"/>
        <a:ea typeface="+mn-ea"/>
        <a:cs typeface="+mn-cs"/>
        <a:sym typeface="Open Sans"/>
      </a:defRPr>
    </a:lvl8pPr>
    <a:lvl9pPr indent="1828800" defTabSz="1828800" latinLnBrk="0">
      <a:defRPr sz="2400">
        <a:latin typeface="+mn-lt"/>
        <a:ea typeface="+mn-ea"/>
        <a:cs typeface="+mn-cs"/>
        <a:sym typeface="Open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6394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2580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7916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1008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8307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2316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021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145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4773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54839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59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1170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1150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9221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37471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0312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6138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716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0712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3421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63140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54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4448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2407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0491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5588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09865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82090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8255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0490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67771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5226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03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1364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4284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349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 Universidad INACAP-Hor-1.jpg" descr="Logo Universidad INACAP-Hor-1.jpg"/>
          <p:cNvPicPr>
            <a:picLocks noChangeAspect="1"/>
          </p:cNvPicPr>
          <p:nvPr/>
        </p:nvPicPr>
        <p:blipFill>
          <a:blip r:embed="rId2"/>
          <a:srcRect l="18403" t="43193" r="18403" b="43193"/>
          <a:stretch>
            <a:fillRect/>
          </a:stretch>
        </p:blipFill>
        <p:spPr>
          <a:xfrm>
            <a:off x="6951265" y="2254691"/>
            <a:ext cx="10481342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ángulo"/>
          <p:cNvSpPr/>
          <p:nvPr/>
        </p:nvSpPr>
        <p:spPr>
          <a:xfrm>
            <a:off x="5842000" y="2254691"/>
            <a:ext cx="12700000" cy="12700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63500" tIns="63500" rIns="63500" bIns="63500" numCol="1" anchor="ctr">
            <a:noAutofit/>
          </a:bodyPr>
          <a:lstStyle/>
          <a:p>
            <a:pPr algn="ctr" defTabSz="457200">
              <a:defRPr sz="4000" b="1" spc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pPr>
            <a:endParaRPr/>
          </a:p>
        </p:txBody>
      </p:sp>
      <p:pic>
        <p:nvPicPr>
          <p:cNvPr id="25" name="INACAP_conbajada2.jpeg" descr="INACAP_conbajada2.jpeg"/>
          <p:cNvPicPr>
            <a:picLocks noChangeAspect="1"/>
          </p:cNvPicPr>
          <p:nvPr/>
        </p:nvPicPr>
        <p:blipFill rotWithShape="1">
          <a:blip r:embed="rId3"/>
          <a:srcRect l="53009"/>
          <a:stretch/>
        </p:blipFill>
        <p:spPr>
          <a:xfrm>
            <a:off x="9811784" y="2254691"/>
            <a:ext cx="4760433" cy="12700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7" name="Imagen 4" descr="Imagen 4"/>
          <p:cNvPicPr>
            <a:picLocks noChangeAspect="1"/>
          </p:cNvPicPr>
          <p:nvPr/>
        </p:nvPicPr>
        <p:blipFill>
          <a:blip r:embed="rId4"/>
          <a:srcRect b="88597"/>
          <a:stretch>
            <a:fillRect/>
          </a:stretch>
        </p:blipFill>
        <p:spPr>
          <a:xfrm>
            <a:off x="0" y="0"/>
            <a:ext cx="24384000" cy="15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ÍTULO DE LA PRESENTACIÓN"/>
          <p:cNvSpPr txBox="1">
            <a:spLocks noGrp="1"/>
          </p:cNvSpPr>
          <p:nvPr>
            <p:ph type="body" sz="quarter" idx="13"/>
          </p:nvPr>
        </p:nvSpPr>
        <p:spPr>
          <a:xfrm>
            <a:off x="3302000" y="5734619"/>
            <a:ext cx="17780000" cy="1732281"/>
          </a:xfrm>
          <a:prstGeom prst="rect">
            <a:avLst/>
          </a:prstGeom>
        </p:spPr>
        <p:txBody>
          <a:bodyPr anchor="b">
            <a:spAutoFit/>
          </a:bodyPr>
          <a:lstStyle/>
          <a:p>
            <a:pPr marL="0" indent="0" algn="ctr">
              <a:buSzTx/>
              <a:buFontTx/>
              <a:buNone/>
              <a:defRPr sz="9000" spc="-450">
                <a:solidFill>
                  <a:srgbClr val="5E5E5E"/>
                </a:solidFill>
                <a:latin typeface="+mn-lt"/>
                <a:ea typeface="+mn-ea"/>
                <a:cs typeface="+mn-cs"/>
                <a:sym typeface="Open Sans"/>
              </a:defRPr>
            </a:pPr>
            <a:r>
              <a:rPr>
                <a:latin typeface="Open Sans Light"/>
                <a:ea typeface="Open Sans Light"/>
                <a:cs typeface="Open Sans Light"/>
                <a:sym typeface="Open Sans Light"/>
              </a:rPr>
              <a:t>TÍTULO DE LA</a:t>
            </a:r>
            <a:r>
              <a:rPr b="1"/>
              <a:t> PRESENTACIÓN</a:t>
            </a:r>
          </a:p>
        </p:txBody>
      </p:sp>
      <p:sp>
        <p:nvSpPr>
          <p:cNvPr id="29" name="SUBTÍTULO DE LA PRESENTACIÓN"/>
          <p:cNvSpPr txBox="1">
            <a:spLocks noGrp="1"/>
          </p:cNvSpPr>
          <p:nvPr>
            <p:ph type="body" sz="quarter" idx="14"/>
          </p:nvPr>
        </p:nvSpPr>
        <p:spPr>
          <a:xfrm>
            <a:off x="3302000" y="7252400"/>
            <a:ext cx="17780000" cy="7289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FontTx/>
              <a:buNone/>
              <a:defRPr sz="3200" spc="-160"/>
            </a:lvl1pPr>
          </a:lstStyle>
          <a:p>
            <a:r>
              <a:t>SUBTÍTULO DE LA PRESENTACIÓN</a:t>
            </a:r>
          </a:p>
        </p:txBody>
      </p:sp>
      <p:sp>
        <p:nvSpPr>
          <p:cNvPr id="30" name="Mes 2018…"/>
          <p:cNvSpPr txBox="1">
            <a:spLocks noGrp="1"/>
          </p:cNvSpPr>
          <p:nvPr>
            <p:ph type="body" sz="quarter" idx="15"/>
          </p:nvPr>
        </p:nvSpPr>
        <p:spPr>
          <a:xfrm>
            <a:off x="7536646" y="10865732"/>
            <a:ext cx="9310708" cy="1224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SzTx/>
              <a:buFontTx/>
              <a:buNone/>
            </a:pPr>
            <a:r>
              <a:t>Mes 2018</a:t>
            </a:r>
          </a:p>
          <a:p>
            <a:pPr marL="0" indent="0" algn="ctr">
              <a:buSzTx/>
              <a:buFontTx/>
              <a:buNone/>
            </a:pPr>
            <a:r>
              <a:t>Vicerrectoría de Vinculación con el Medio y Comunicaciones</a:t>
            </a:r>
          </a:p>
        </p:txBody>
      </p:sp>
      <p:pic>
        <p:nvPicPr>
          <p:cNvPr id="31" name="Imagen 4" descr="Imagen 4"/>
          <p:cNvPicPr>
            <a:picLocks noChangeAspect="1"/>
          </p:cNvPicPr>
          <p:nvPr/>
        </p:nvPicPr>
        <p:blipFill>
          <a:blip r:embed="rId4"/>
          <a:srcRect t="97742"/>
          <a:stretch>
            <a:fillRect/>
          </a:stretch>
        </p:blipFill>
        <p:spPr>
          <a:xfrm>
            <a:off x="0" y="13406397"/>
            <a:ext cx="24384000" cy="30960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ítulo de la diapositiva…"/>
          <p:cNvSpPr txBox="1">
            <a:spLocks noGrp="1"/>
          </p:cNvSpPr>
          <p:nvPr>
            <p:ph type="body" sz="quarter" idx="13"/>
          </p:nvPr>
        </p:nvSpPr>
        <p:spPr>
          <a:xfrm>
            <a:off x="1278379" y="1272465"/>
            <a:ext cx="16981241" cy="19227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FontTx/>
              <a:buNone/>
              <a:defRPr sz="6000" spc="-300"/>
            </a:pPr>
            <a:r>
              <a:t>Título de la diapositiva</a:t>
            </a:r>
          </a:p>
          <a:p>
            <a:pPr marL="0" indent="0">
              <a:buSzTx/>
              <a:buFontTx/>
              <a:buNone/>
              <a:defRPr sz="4000" spc="-200"/>
            </a:pPr>
            <a:r>
              <a:t>Subtítulo de la diapositiva</a:t>
            </a:r>
          </a:p>
        </p:txBody>
      </p:sp>
      <p:grpSp>
        <p:nvGrpSpPr>
          <p:cNvPr id="73" name="Grupo"/>
          <p:cNvGrpSpPr/>
          <p:nvPr/>
        </p:nvGrpSpPr>
        <p:grpSpPr>
          <a:xfrm>
            <a:off x="0" y="0"/>
            <a:ext cx="24384000" cy="574931"/>
            <a:chOff x="0" y="0"/>
            <a:chExt cx="24384000" cy="574930"/>
          </a:xfrm>
        </p:grpSpPr>
        <p:pic>
          <p:nvPicPr>
            <p:cNvPr id="71" name="Imagen 4" descr="Imagen 4"/>
            <p:cNvPicPr>
              <a:picLocks noChangeAspect="1"/>
            </p:cNvPicPr>
            <p:nvPr/>
          </p:nvPicPr>
          <p:blipFill>
            <a:blip r:embed="rId2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6" name="Grupo"/>
          <p:cNvGrpSpPr/>
          <p:nvPr/>
        </p:nvGrpSpPr>
        <p:grpSpPr>
          <a:xfrm>
            <a:off x="0" y="12813001"/>
            <a:ext cx="24384000" cy="902999"/>
            <a:chOff x="0" y="0"/>
            <a:chExt cx="24384000" cy="902998"/>
          </a:xfrm>
        </p:grpSpPr>
        <p:pic>
          <p:nvPicPr>
            <p:cNvPr id="74" name="Imagen 4" descr="Imagen 4"/>
            <p:cNvPicPr>
              <a:picLocks noChangeAspect="1"/>
            </p:cNvPicPr>
            <p:nvPr/>
          </p:nvPicPr>
          <p:blipFill>
            <a:blip r:embed="rId2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5" name="INACAP_conbajada2.jpeg" descr="INACAP_conbajada2.jpeg">
            <a:extLst>
              <a:ext uri="{FF2B5EF4-FFF2-40B4-BE49-F238E27FC236}">
                <a16:creationId xmlns:a16="http://schemas.microsoft.com/office/drawing/2014/main" id="{2A472D07-AE14-2246-AA59-F4266244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213" t="-9321"/>
          <a:stretch/>
        </p:blipFill>
        <p:spPr>
          <a:xfrm>
            <a:off x="21264281" y="12386171"/>
            <a:ext cx="2224073" cy="624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Logo Universidad INACAP-Hor-1.jpg" descr="Logo Universidad INACAP-Hor-1.jpg"/>
          <p:cNvPicPr>
            <a:picLocks noChangeAspect="1"/>
          </p:cNvPicPr>
          <p:nvPr/>
        </p:nvPicPr>
        <p:blipFill>
          <a:blip r:embed="rId2"/>
          <a:srcRect l="18403" t="43193" r="18403" b="43193"/>
          <a:stretch>
            <a:fillRect/>
          </a:stretch>
        </p:blipFill>
        <p:spPr>
          <a:xfrm>
            <a:off x="6951265" y="6223000"/>
            <a:ext cx="10481342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n 4" descr="Imagen 4"/>
          <p:cNvPicPr>
            <a:picLocks noChangeAspect="1"/>
          </p:cNvPicPr>
          <p:nvPr/>
        </p:nvPicPr>
        <p:blipFill>
          <a:blip r:embed="rId3"/>
          <a:srcRect t="66057"/>
          <a:stretch>
            <a:fillRect/>
          </a:stretch>
        </p:blipFill>
        <p:spPr>
          <a:xfrm>
            <a:off x="0" y="9060488"/>
            <a:ext cx="24384000" cy="4655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n 4" descr="Imagen 4"/>
          <p:cNvPicPr>
            <a:picLocks noChangeAspect="1"/>
          </p:cNvPicPr>
          <p:nvPr/>
        </p:nvPicPr>
        <p:blipFill>
          <a:blip r:embed="rId3"/>
          <a:srcRect b="87856"/>
          <a:stretch>
            <a:fillRect/>
          </a:stretch>
        </p:blipFill>
        <p:spPr>
          <a:xfrm>
            <a:off x="0" y="0"/>
            <a:ext cx="24384000" cy="166565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ángulo"/>
          <p:cNvSpPr/>
          <p:nvPr/>
        </p:nvSpPr>
        <p:spPr>
          <a:xfrm>
            <a:off x="5842000" y="6223000"/>
            <a:ext cx="12700000" cy="1270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63500" tIns="63500" rIns="63500" bIns="63500" numCol="1" anchor="ctr">
            <a:noAutofit/>
          </a:bodyPr>
          <a:lstStyle/>
          <a:p>
            <a:pPr algn="ctr" defTabSz="457200">
              <a:defRPr sz="4000" b="1" spc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pPr>
            <a:endParaRPr/>
          </a:p>
        </p:txBody>
      </p:sp>
      <p:pic>
        <p:nvPicPr>
          <p:cNvPr id="139" name="INACAP_conbajada2.jpeg" descr="INACAP_conbajada2.jpeg"/>
          <p:cNvPicPr>
            <a:picLocks noChangeAspect="1"/>
          </p:cNvPicPr>
          <p:nvPr/>
        </p:nvPicPr>
        <p:blipFill rotWithShape="1">
          <a:blip r:embed="rId4"/>
          <a:srcRect l="53186"/>
          <a:stretch/>
        </p:blipFill>
        <p:spPr>
          <a:xfrm>
            <a:off x="9820748" y="6223000"/>
            <a:ext cx="4742504" cy="1270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A767-2DA9-4981-AD8C-0589EC5A87A2}" type="datetimeFigureOut">
              <a:rPr lang="es-CL" smtClean="0"/>
              <a:t>07-09-2021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2707600" y="12754660"/>
            <a:ext cx="777777" cy="646329"/>
          </a:xfrm>
        </p:spPr>
        <p:txBody>
          <a:bodyPr/>
          <a:lstStyle/>
          <a:p>
            <a:fld id="{B9257698-E180-4FDE-97F6-F58A603D59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95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"/>
          <p:cNvGrpSpPr/>
          <p:nvPr/>
        </p:nvGrpSpPr>
        <p:grpSpPr>
          <a:xfrm>
            <a:off x="0" y="0"/>
            <a:ext cx="24384000" cy="574931"/>
            <a:chOff x="0" y="0"/>
            <a:chExt cx="24384000" cy="574930"/>
          </a:xfrm>
        </p:grpSpPr>
        <p:pic>
          <p:nvPicPr>
            <p:cNvPr id="3" name="Imagen 4" descr="Imagen 4"/>
            <p:cNvPicPr>
              <a:picLocks noChangeAspect="1"/>
            </p:cNvPicPr>
            <p:nvPr/>
          </p:nvPicPr>
          <p:blipFill>
            <a:blip r:embed="rId6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upo"/>
          <p:cNvGrpSpPr/>
          <p:nvPr/>
        </p:nvGrpSpPr>
        <p:grpSpPr>
          <a:xfrm>
            <a:off x="0" y="12813001"/>
            <a:ext cx="24384000" cy="902999"/>
            <a:chOff x="0" y="0"/>
            <a:chExt cx="24384000" cy="902998"/>
          </a:xfrm>
        </p:grpSpPr>
        <p:pic>
          <p:nvPicPr>
            <p:cNvPr id="6" name="Imagen 4" descr="Imagen 4"/>
            <p:cNvPicPr>
              <a:picLocks noChangeAspect="1"/>
            </p:cNvPicPr>
            <p:nvPr/>
          </p:nvPicPr>
          <p:blipFill>
            <a:blip r:embed="rId6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" name="Línea"/>
          <p:cNvSpPr/>
          <p:nvPr/>
        </p:nvSpPr>
        <p:spPr>
          <a:xfrm>
            <a:off x="7488570" y="7111328"/>
            <a:ext cx="1275619" cy="1"/>
          </a:xfrm>
          <a:prstGeom prst="line">
            <a:avLst/>
          </a:prstGeom>
          <a:ln w="25400">
            <a:solidFill>
              <a:srgbClr val="DF242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4" name="Texto del título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1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07600" y="12726034"/>
            <a:ext cx="592431" cy="70358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7" name="INACAP_conbajada2.jpeg" descr="INACAP_conbajada2.jpeg">
            <a:extLst>
              <a:ext uri="{FF2B5EF4-FFF2-40B4-BE49-F238E27FC236}">
                <a16:creationId xmlns:a16="http://schemas.microsoft.com/office/drawing/2014/main" id="{7713C497-06EF-464D-9AF5-22CC7A233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1213" t="-9321"/>
          <a:stretch/>
        </p:blipFill>
        <p:spPr>
          <a:xfrm>
            <a:off x="21264281" y="12386171"/>
            <a:ext cx="2224073" cy="624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9" r:id="rId4"/>
  </p:sldLayoutIdLst>
  <p:transition spd="med"/>
  <p:txStyles>
    <p:title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244928" marR="0" indent="-244928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742950" marR="0" indent="-28575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257300" marR="0" indent="-3429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17526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2098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6670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1242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5814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40386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2286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3200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tervision.com/power-supply-calculato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0FB82A-ECFB-7149-A5CC-0E114DC53350}"/>
              </a:ext>
            </a:extLst>
          </p:cNvPr>
          <p:cNvSpPr txBox="1"/>
          <p:nvPr/>
        </p:nvSpPr>
        <p:spPr>
          <a:xfrm>
            <a:off x="6096000" y="4374776"/>
            <a:ext cx="184729" cy="646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29AC595-89A8-4645-B3C8-BBE57FD320DF}"/>
              </a:ext>
            </a:extLst>
          </p:cNvPr>
          <p:cNvSpPr/>
          <p:nvPr/>
        </p:nvSpPr>
        <p:spPr>
          <a:xfrm>
            <a:off x="5107459" y="4697940"/>
            <a:ext cx="1577545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CL" sz="4400" dirty="0">
                <a:solidFill>
                  <a:srgbClr val="76717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Área Tecnologías de Información y Ciberseguridad</a:t>
            </a:r>
            <a:endParaRPr lang="es-C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44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es-CL" sz="6000" b="0" i="0" dirty="0">
                <a:solidFill>
                  <a:srgbClr val="3A3A3A"/>
                </a:solidFill>
                <a:effectLst/>
                <a:latin typeface="Open Sans" panose="020B0606030504020204" pitchFamily="34" charset="0"/>
              </a:rPr>
              <a:t>Fundamentos de Hardware y Software (TI2013)</a:t>
            </a:r>
          </a:p>
          <a:p>
            <a:pPr algn="ctr">
              <a:spcAft>
                <a:spcPts val="0"/>
              </a:spcAft>
            </a:pPr>
            <a:endParaRPr lang="es-CL" sz="4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s-CL" sz="44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s-C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4400" dirty="0">
                <a:solidFill>
                  <a:srgbClr val="76717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Primavera</a:t>
            </a:r>
            <a:r>
              <a:rPr lang="es-CL" sz="4400" dirty="0">
                <a:solidFill>
                  <a:srgbClr val="76717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2021</a:t>
            </a:r>
            <a:endParaRPr lang="es-C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79314B-8903-4CC4-AEC6-708BFE6F090F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AAC093-7149-42C5-9BF5-B9C2454C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718" y="2100649"/>
            <a:ext cx="19998735" cy="93769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AC9A7B-BAEE-43C6-8065-9A2A57C6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2922" y="1910920"/>
            <a:ext cx="6879109" cy="22166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A6B39A-FC09-4679-9888-557AC32E27F5}"/>
              </a:ext>
            </a:extLst>
          </p:cNvPr>
          <p:cNvSpPr txBox="1"/>
          <p:nvPr/>
        </p:nvSpPr>
        <p:spPr>
          <a:xfrm>
            <a:off x="1576161" y="743032"/>
            <a:ext cx="17280250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Factores para seleccionar la fuente de poder.</a:t>
            </a:r>
          </a:p>
        </p:txBody>
      </p:sp>
    </p:spTree>
    <p:extLst>
      <p:ext uri="{BB962C8B-B14F-4D97-AF65-F5344CB8AC3E}">
        <p14:creationId xmlns:p14="http://schemas.microsoft.com/office/powerpoint/2010/main" val="39324942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63FDEE-1683-4FCB-8F5B-552211D0BAC6}"/>
              </a:ext>
            </a:extLst>
          </p:cNvPr>
          <p:cNvSpPr txBox="1"/>
          <p:nvPr/>
        </p:nvSpPr>
        <p:spPr>
          <a:xfrm>
            <a:off x="1303638" y="1128640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Cables de la fuente de poder.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8F20F3-E3C9-49BD-9F93-7AD16861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56" y="3823266"/>
            <a:ext cx="10832500" cy="66784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40CA67B-BCD2-491C-994C-E57655661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602" y="1535326"/>
            <a:ext cx="10645347" cy="1064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FF3BD13-9655-403A-98AF-378BF2A33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70118"/>
              </p:ext>
            </p:extLst>
          </p:nvPr>
        </p:nvGraphicFramePr>
        <p:xfrm>
          <a:off x="1729946" y="2125362"/>
          <a:ext cx="11343503" cy="9391135"/>
        </p:xfrm>
        <a:graphic>
          <a:graphicData uri="http://schemas.openxmlformats.org/drawingml/2006/table">
            <a:tbl>
              <a:tblPr/>
              <a:tblGrid>
                <a:gridCol w="11343503">
                  <a:extLst>
                    <a:ext uri="{9D8B030D-6E8A-4147-A177-3AD203B41FA5}">
                      <a16:colId xmlns:a16="http://schemas.microsoft.com/office/drawing/2014/main" val="1800138443"/>
                    </a:ext>
                  </a:extLst>
                </a:gridCol>
              </a:tblGrid>
              <a:tr h="9391135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20629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7CD3A2F-DFD9-435C-8727-67E662F2BDAB}"/>
              </a:ext>
            </a:extLst>
          </p:cNvPr>
          <p:cNvGraphicFramePr>
            <a:graphicFrameLocks noGrp="1"/>
          </p:cNvGraphicFramePr>
          <p:nvPr/>
        </p:nvGraphicFramePr>
        <p:xfrm>
          <a:off x="13147589" y="2125362"/>
          <a:ext cx="10873946" cy="9391135"/>
        </p:xfrm>
        <a:graphic>
          <a:graphicData uri="http://schemas.openxmlformats.org/drawingml/2006/table">
            <a:tbl>
              <a:tblPr/>
              <a:tblGrid>
                <a:gridCol w="10873946">
                  <a:extLst>
                    <a:ext uri="{9D8B030D-6E8A-4147-A177-3AD203B41FA5}">
                      <a16:colId xmlns:a16="http://schemas.microsoft.com/office/drawing/2014/main" val="3338449614"/>
                    </a:ext>
                  </a:extLst>
                </a:gridCol>
              </a:tblGrid>
              <a:tr h="9391135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51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3350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3DCB9D-2E5F-497B-964E-539FF4C0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75" y="1009005"/>
            <a:ext cx="19424436" cy="111587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F015B6-5C80-4216-A7AA-3F1E9609C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0444" y="680007"/>
            <a:ext cx="5346615" cy="19789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30A928-7F01-45DE-93B8-A6EA928B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26" y="532613"/>
            <a:ext cx="3558359" cy="13170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DFC060F-067D-403F-8255-5B9996E6D70E}"/>
              </a:ext>
            </a:extLst>
          </p:cNvPr>
          <p:cNvSpPr txBox="1"/>
          <p:nvPr/>
        </p:nvSpPr>
        <p:spPr>
          <a:xfrm>
            <a:off x="1260775" y="798251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Voltaje Cables de la fuente de poder.</a:t>
            </a:r>
          </a:p>
        </p:txBody>
      </p:sp>
    </p:spTree>
    <p:extLst>
      <p:ext uri="{BB962C8B-B14F-4D97-AF65-F5344CB8AC3E}">
        <p14:creationId xmlns:p14="http://schemas.microsoft.com/office/powerpoint/2010/main" val="37838839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654670-9E62-46E9-AF21-B36D7B52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37" y="815547"/>
            <a:ext cx="20957059" cy="11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02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0D6F2B-472B-4449-A999-39F6614A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81" y="1306276"/>
            <a:ext cx="19538094" cy="106383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936DE53-BF4C-4ECD-AC78-BE09A0AB3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569" y="1578388"/>
            <a:ext cx="7750906" cy="14635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3BD484-8CD2-4A3B-89A1-61E199B8E189}"/>
              </a:ext>
            </a:extLst>
          </p:cNvPr>
          <p:cNvSpPr txBox="1"/>
          <p:nvPr/>
        </p:nvSpPr>
        <p:spPr>
          <a:xfrm>
            <a:off x="1188643" y="472836"/>
            <a:ext cx="20789569" cy="175432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5400" dirty="0"/>
              <a:t>Forma de inserción de cables de la fuente de poder en conectores de la Placa Madre .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BC97CEB-1C4C-4065-B096-8C84EE475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70011"/>
              </p:ext>
            </p:extLst>
          </p:nvPr>
        </p:nvGraphicFramePr>
        <p:xfrm>
          <a:off x="2347784" y="2199503"/>
          <a:ext cx="18411567" cy="10017212"/>
        </p:xfrm>
        <a:graphic>
          <a:graphicData uri="http://schemas.openxmlformats.org/drawingml/2006/table">
            <a:tbl>
              <a:tblPr/>
              <a:tblGrid>
                <a:gridCol w="18411567">
                  <a:extLst>
                    <a:ext uri="{9D8B030D-6E8A-4147-A177-3AD203B41FA5}">
                      <a16:colId xmlns:a16="http://schemas.microsoft.com/office/drawing/2014/main" val="1227417821"/>
                    </a:ext>
                  </a:extLst>
                </a:gridCol>
              </a:tblGrid>
              <a:tr h="10017212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85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163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60E729-E86A-4F05-ADFE-A9A49DE85C9F}"/>
              </a:ext>
            </a:extLst>
          </p:cNvPr>
          <p:cNvSpPr txBox="1"/>
          <p:nvPr/>
        </p:nvSpPr>
        <p:spPr>
          <a:xfrm>
            <a:off x="1797215" y="5103674"/>
            <a:ext cx="20789569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5400" b="1" dirty="0"/>
              <a:t>Conectores de la Fuente de poder.</a:t>
            </a:r>
          </a:p>
        </p:txBody>
      </p:sp>
    </p:spTree>
    <p:extLst>
      <p:ext uri="{BB962C8B-B14F-4D97-AF65-F5344CB8AC3E}">
        <p14:creationId xmlns:p14="http://schemas.microsoft.com/office/powerpoint/2010/main" val="5440573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DB4B3A-F414-4380-ADD8-1EE22DFD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31" y="6643202"/>
            <a:ext cx="5314822" cy="52797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165AAD4-0207-4202-B031-34E9A97D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334" y="1302093"/>
            <a:ext cx="7620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D81040D-D81E-4900-87EF-821956EB6DC7}"/>
              </a:ext>
            </a:extLst>
          </p:cNvPr>
          <p:cNvSpPr txBox="1"/>
          <p:nvPr/>
        </p:nvSpPr>
        <p:spPr>
          <a:xfrm>
            <a:off x="1782076" y="4550321"/>
            <a:ext cx="9487286" cy="41857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Molex</a:t>
            </a:r>
            <a:r>
              <a:rPr lang="es-CL" dirty="0"/>
              <a:t> </a:t>
            </a:r>
          </a:p>
          <a:p>
            <a:endParaRPr lang="es-CL" dirty="0"/>
          </a:p>
          <a:p>
            <a:pPr algn="ctr"/>
            <a:r>
              <a:rPr lang="es-CL" sz="4400" dirty="0"/>
              <a:t> • El conector Molex se conecta a las unidades ópticas, a los discos duros o otros dispositivos que usan tecnología más antigua.</a:t>
            </a:r>
          </a:p>
        </p:txBody>
      </p:sp>
    </p:spTree>
    <p:extLst>
      <p:ext uri="{BB962C8B-B14F-4D97-AF65-F5344CB8AC3E}">
        <p14:creationId xmlns:p14="http://schemas.microsoft.com/office/powerpoint/2010/main" val="25319701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C73D49-F5CC-442C-A667-8223B908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9" y="2312642"/>
            <a:ext cx="17407053" cy="8833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F6BB7A-31E1-4CD6-842B-B0B6E4000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546" y="1284717"/>
            <a:ext cx="7889299" cy="138434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9FCA68-4CC6-412E-B7EB-CD371C360A28}"/>
              </a:ext>
            </a:extLst>
          </p:cNvPr>
          <p:cNvSpPr txBox="1"/>
          <p:nvPr/>
        </p:nvSpPr>
        <p:spPr>
          <a:xfrm>
            <a:off x="1533139" y="743809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Molex 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5F28BB2-7182-447D-84A8-C6C898B00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27902"/>
              </p:ext>
            </p:extLst>
          </p:nvPr>
        </p:nvGraphicFramePr>
        <p:xfrm>
          <a:off x="1533140" y="2051222"/>
          <a:ext cx="21895272" cy="9564129"/>
        </p:xfrm>
        <a:graphic>
          <a:graphicData uri="http://schemas.openxmlformats.org/drawingml/2006/table">
            <a:tbl>
              <a:tblPr/>
              <a:tblGrid>
                <a:gridCol w="21895272">
                  <a:extLst>
                    <a:ext uri="{9D8B030D-6E8A-4147-A177-3AD203B41FA5}">
                      <a16:colId xmlns:a16="http://schemas.microsoft.com/office/drawing/2014/main" val="3311661962"/>
                    </a:ext>
                  </a:extLst>
                </a:gridCol>
              </a:tblGrid>
              <a:tr h="9564129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837869"/>
                  </a:ext>
                </a:extLst>
              </a:tr>
            </a:tbl>
          </a:graphicData>
        </a:graphic>
      </p:graphicFrame>
      <p:pic>
        <p:nvPicPr>
          <p:cNvPr id="6146" name="Picture 2" descr="Manhattan Cable 4 Pin Molex Macho - 2 x 4-pin Molex Hembra 301503 |  Cyberpuerta.mx">
            <a:extLst>
              <a:ext uri="{FF2B5EF4-FFF2-40B4-BE49-F238E27FC236}">
                <a16:creationId xmlns:a16="http://schemas.microsoft.com/office/drawing/2014/main" id="{34DD38D9-70AE-419E-B361-F8996C78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2153" y="6858000"/>
            <a:ext cx="7577824" cy="42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036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39C8F9-600A-44F6-93DA-38B49A32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64" y="2818499"/>
            <a:ext cx="9124435" cy="71714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2009D6-E260-4429-90A8-5D637E1309BF}"/>
              </a:ext>
            </a:extLst>
          </p:cNvPr>
          <p:cNvSpPr txBox="1"/>
          <p:nvPr/>
        </p:nvSpPr>
        <p:spPr>
          <a:xfrm>
            <a:off x="1848364" y="97416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Molex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2CC120-542D-4507-BA7D-00D1E9D7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469" y="2818499"/>
            <a:ext cx="8190472" cy="41338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BEB6F3-2D97-4194-8E46-9CE19B78C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574" y="7101820"/>
            <a:ext cx="4843336" cy="275405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A1F094-FACA-4DA1-9CF5-4944EB55D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56" y="6952369"/>
            <a:ext cx="4035455" cy="2754054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2CA02EA-D5EB-4232-B2F2-8029933F9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9821"/>
              </p:ext>
            </p:extLst>
          </p:nvPr>
        </p:nvGraphicFramePr>
        <p:xfrm>
          <a:off x="1556951" y="2570205"/>
          <a:ext cx="9860692" cy="7587049"/>
        </p:xfrm>
        <a:graphic>
          <a:graphicData uri="http://schemas.openxmlformats.org/drawingml/2006/table">
            <a:tbl>
              <a:tblPr/>
              <a:tblGrid>
                <a:gridCol w="9860692">
                  <a:extLst>
                    <a:ext uri="{9D8B030D-6E8A-4147-A177-3AD203B41FA5}">
                      <a16:colId xmlns:a16="http://schemas.microsoft.com/office/drawing/2014/main" val="1125443190"/>
                    </a:ext>
                  </a:extLst>
                </a:gridCol>
              </a:tblGrid>
              <a:tr h="7587049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788798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F64275D0-BBEB-405D-B5DD-2AB19AA85669}"/>
              </a:ext>
            </a:extLst>
          </p:cNvPr>
          <p:cNvGraphicFramePr>
            <a:graphicFrameLocks noGrp="1"/>
          </p:cNvGraphicFramePr>
          <p:nvPr/>
        </p:nvGraphicFramePr>
        <p:xfrm>
          <a:off x="11714205" y="2520778"/>
          <a:ext cx="10181968" cy="7537622"/>
        </p:xfrm>
        <a:graphic>
          <a:graphicData uri="http://schemas.openxmlformats.org/drawingml/2006/table">
            <a:tbl>
              <a:tblPr/>
              <a:tblGrid>
                <a:gridCol w="10181968">
                  <a:extLst>
                    <a:ext uri="{9D8B030D-6E8A-4147-A177-3AD203B41FA5}">
                      <a16:colId xmlns:a16="http://schemas.microsoft.com/office/drawing/2014/main" val="3493267444"/>
                    </a:ext>
                  </a:extLst>
                </a:gridCol>
              </a:tblGrid>
              <a:tr h="7537622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1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5970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7CC416-810B-4DC2-B71C-8222F2DF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999" y="2670217"/>
            <a:ext cx="4877735" cy="34093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D50E75-FB89-49E3-936D-2BB504681673}"/>
              </a:ext>
            </a:extLst>
          </p:cNvPr>
          <p:cNvSpPr txBox="1"/>
          <p:nvPr/>
        </p:nvSpPr>
        <p:spPr>
          <a:xfrm>
            <a:off x="1848364" y="97416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Sata Alimentación-Datos </a:t>
            </a:r>
          </a:p>
        </p:txBody>
      </p:sp>
      <p:pic>
        <p:nvPicPr>
          <p:cNvPr id="7170" name="Picture 2" descr="Compatiblidad de SATA 1, SATA 2, SATA 3 y SATA Express">
            <a:extLst>
              <a:ext uri="{FF2B5EF4-FFF2-40B4-BE49-F238E27FC236}">
                <a16:creationId xmlns:a16="http://schemas.microsoft.com/office/drawing/2014/main" id="{1FBBBA05-7AAB-4B2B-A0E1-747C1535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617" y="6577341"/>
            <a:ext cx="8375452" cy="529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2791F6-F6C0-4616-87DC-68622C456B7B}"/>
              </a:ext>
            </a:extLst>
          </p:cNvPr>
          <p:cNvSpPr txBox="1"/>
          <p:nvPr/>
        </p:nvSpPr>
        <p:spPr>
          <a:xfrm>
            <a:off x="1848364" y="3131251"/>
            <a:ext cx="9989409" cy="255454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000" dirty="0"/>
              <a:t>El conector SATA se conecta a una unidad óptica o un disco duro.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000" dirty="0"/>
              <a:t>El conector SATA es más ancho y más delgado que el conector Molex.</a:t>
            </a:r>
          </a:p>
        </p:txBody>
      </p:sp>
      <p:pic>
        <p:nvPicPr>
          <p:cNvPr id="7172" name="Picture 4" descr="▷ SATA 2 vs SATA 3: Diferencias entre ambas versiones ?">
            <a:extLst>
              <a:ext uri="{FF2B5EF4-FFF2-40B4-BE49-F238E27FC236}">
                <a16:creationId xmlns:a16="http://schemas.microsoft.com/office/drawing/2014/main" id="{9070DA17-E41B-4195-B9BA-7D9D395A6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22" y="7054537"/>
            <a:ext cx="6516001" cy="43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414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0A1747-8696-4097-88CA-7C6DBF31D3C8}"/>
              </a:ext>
            </a:extLst>
          </p:cNvPr>
          <p:cNvSpPr txBox="1"/>
          <p:nvPr/>
        </p:nvSpPr>
        <p:spPr>
          <a:xfrm>
            <a:off x="3880021" y="5133537"/>
            <a:ext cx="17596022" cy="212365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s-CL" sz="4400" dirty="0"/>
          </a:p>
          <a:p>
            <a:r>
              <a:rPr lang="es-CL" sz="4400" dirty="0"/>
              <a:t>Unidad 1 </a:t>
            </a:r>
          </a:p>
          <a:p>
            <a:r>
              <a:rPr lang="es-CL" sz="4400" dirty="0"/>
              <a:t>	Computadoras personales, portátiles y otros dispositivos móviles.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90878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A21642-333B-444F-BADF-B634C829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61" y="2321908"/>
            <a:ext cx="15592085" cy="98278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E54F79-5F1F-4524-8B00-2EDBE697D46A}"/>
              </a:ext>
            </a:extLst>
          </p:cNvPr>
          <p:cNvSpPr txBox="1"/>
          <p:nvPr/>
        </p:nvSpPr>
        <p:spPr>
          <a:xfrm>
            <a:off x="1477661" y="47525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Sata Alimentación-Datos </a:t>
            </a:r>
          </a:p>
        </p:txBody>
      </p:sp>
      <p:sp>
        <p:nvSpPr>
          <p:cNvPr id="4" name="AutoShape 2" descr="Estas son las carácteristicas de todos los tipos de cables SATA para PC">
            <a:extLst>
              <a:ext uri="{FF2B5EF4-FFF2-40B4-BE49-F238E27FC236}">
                <a16:creationId xmlns:a16="http://schemas.microsoft.com/office/drawing/2014/main" id="{A4B602A2-EA03-4FBD-B474-6CFCB483C9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6965092" cy="696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" name="AutoShape 6" descr="Estas son las carácteristicas de todos los tipos de cables SATA para PC">
            <a:extLst>
              <a:ext uri="{FF2B5EF4-FFF2-40B4-BE49-F238E27FC236}">
                <a16:creationId xmlns:a16="http://schemas.microsoft.com/office/drawing/2014/main" id="{A7C1DDC1-7CD3-4AA4-8A63-F339E5A059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599" y="6705599"/>
            <a:ext cx="1634179" cy="163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" name="AutoShape 8" descr="Estas son las carácteristicas de todos los tipos de cables SATA para PC">
            <a:extLst>
              <a:ext uri="{FF2B5EF4-FFF2-40B4-BE49-F238E27FC236}">
                <a16:creationId xmlns:a16="http://schemas.microsoft.com/office/drawing/2014/main" id="{BEC7757F-AC0F-499F-9140-E28443747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F6A426-DCE6-41E9-965E-A50CE785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9746" y="7985295"/>
            <a:ext cx="6608552" cy="4405701"/>
          </a:xfrm>
          <a:prstGeom prst="rect">
            <a:avLst/>
          </a:prstGeom>
        </p:spPr>
      </p:pic>
      <p:pic>
        <p:nvPicPr>
          <p:cNvPr id="9226" name="Picture 10" descr="Compre Alta Calidad SATA 15PIN M A SATA Adaptador De Cable De Alimentación  SATA Cable F Extensión A 0,55 € Del Tenypure | Es.Dhgate.Com">
            <a:extLst>
              <a:ext uri="{FF2B5EF4-FFF2-40B4-BE49-F238E27FC236}">
                <a16:creationId xmlns:a16="http://schemas.microsoft.com/office/drawing/2014/main" id="{C55098A0-6DD7-40DE-8D2C-96350646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803" y="2668800"/>
            <a:ext cx="5316495" cy="53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483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B18604-52E4-42A5-BBF6-96B62E5F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734" y="3402040"/>
            <a:ext cx="8782822" cy="59372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618C48-D305-4146-A7BF-7AC982965C45}"/>
              </a:ext>
            </a:extLst>
          </p:cNvPr>
          <p:cNvSpPr txBox="1"/>
          <p:nvPr/>
        </p:nvSpPr>
        <p:spPr>
          <a:xfrm>
            <a:off x="1625942" y="1154733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Sata Alimentación-Datos </a:t>
            </a:r>
          </a:p>
        </p:txBody>
      </p:sp>
      <p:sp>
        <p:nvSpPr>
          <p:cNvPr id="4" name="AutoShape 2" descr="Estas son las carácteristicas de todos los tipos de cables SATA para PC">
            <a:extLst>
              <a:ext uri="{FF2B5EF4-FFF2-40B4-BE49-F238E27FC236}">
                <a16:creationId xmlns:a16="http://schemas.microsoft.com/office/drawing/2014/main" id="{CDD4BF62-7E89-4565-837C-EB4E6248C8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DBA438-B01A-4C79-82D6-3D0D9A0F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402040"/>
            <a:ext cx="8991598" cy="59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65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953FFA-41F4-4F2A-BF78-32B4B5DE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976" y="1944729"/>
            <a:ext cx="9059177" cy="98265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808D99-E91B-450F-B0ED-52602247427B}"/>
              </a:ext>
            </a:extLst>
          </p:cNvPr>
          <p:cNvSpPr txBox="1"/>
          <p:nvPr/>
        </p:nvSpPr>
        <p:spPr>
          <a:xfrm>
            <a:off x="1377778" y="1206065"/>
            <a:ext cx="13944600" cy="434336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Atx </a:t>
            </a:r>
          </a:p>
          <a:p>
            <a:endParaRPr lang="es-CL" sz="6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3600" dirty="0"/>
              <a:t>El conector ranurado de 20 o 24 pines se conecta a la motherboard 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3600" dirty="0"/>
              <a:t>El conector de 24 pines tiene dos filas de 12 pines cada una, y el conector de 20 pines tiene dos filas de 10 pines cada una </a:t>
            </a:r>
            <a:r>
              <a:rPr lang="es-CL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50871D-382B-4AE0-B5C6-A47CFB8A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981" y="8351880"/>
            <a:ext cx="5907946" cy="31392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D30A821-39E5-4C5A-8797-18D2D8E0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732" y="8351881"/>
            <a:ext cx="6306439" cy="31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628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C6B09F-AF4F-4F5F-B01E-4EE45C09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39" y="2516969"/>
            <a:ext cx="18719824" cy="98573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6CE8CE-48A2-4688-A725-AD595EF12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620" y="2792626"/>
            <a:ext cx="6608033" cy="13574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F4C1BBB-846D-4B90-9AD0-A1F9D7F50D9D}"/>
              </a:ext>
            </a:extLst>
          </p:cNvPr>
          <p:cNvSpPr txBox="1"/>
          <p:nvPr/>
        </p:nvSpPr>
        <p:spPr>
          <a:xfrm>
            <a:off x="2267465" y="1116282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Atx </a:t>
            </a:r>
          </a:p>
        </p:txBody>
      </p:sp>
    </p:spTree>
    <p:extLst>
      <p:ext uri="{BB962C8B-B14F-4D97-AF65-F5344CB8AC3E}">
        <p14:creationId xmlns:p14="http://schemas.microsoft.com/office/powerpoint/2010/main" val="743412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A0DFFE-D97D-4BB5-AC4F-AC44ED99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702" y="2505722"/>
            <a:ext cx="9654746" cy="790213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669B5E8-E91D-4C0D-96A7-FB1540BDC7E9}"/>
              </a:ext>
            </a:extLst>
          </p:cNvPr>
          <p:cNvSpPr txBox="1"/>
          <p:nvPr/>
        </p:nvSpPr>
        <p:spPr>
          <a:xfrm>
            <a:off x="1031787" y="3066493"/>
            <a:ext cx="11160213" cy="532453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b="1" dirty="0"/>
              <a:t>Conector Atx 12v /EPS 12 23 </a:t>
            </a:r>
          </a:p>
          <a:p>
            <a:endParaRPr lang="es-CL" sz="6000" dirty="0"/>
          </a:p>
          <a:p>
            <a:r>
              <a:rPr lang="es-CL" sz="4400" dirty="0"/>
              <a:t>• El conector de alimentación auxiliar de 4 a 8 pines tiene dos filas de dos a cuatro pines y alimenta a todas las áreas de la motherboard. </a:t>
            </a:r>
          </a:p>
          <a:p>
            <a:endParaRPr lang="es-CL" sz="4400" dirty="0"/>
          </a:p>
          <a:p>
            <a:r>
              <a:rPr lang="es-CL" sz="4400" dirty="0"/>
              <a:t>• Se utiliza para alimentar a la CPU.</a:t>
            </a:r>
          </a:p>
        </p:txBody>
      </p:sp>
    </p:spTree>
    <p:extLst>
      <p:ext uri="{BB962C8B-B14F-4D97-AF65-F5344CB8AC3E}">
        <p14:creationId xmlns:p14="http://schemas.microsoft.com/office/powerpoint/2010/main" val="23852259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D53028-02F9-43F3-8292-A64872C5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2" y="2774089"/>
            <a:ext cx="18905837" cy="88420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970904" y="104607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b="1" dirty="0"/>
              <a:t>Conector Atx 12v /EPS 12 23 </a:t>
            </a:r>
          </a:p>
        </p:txBody>
      </p:sp>
    </p:spTree>
    <p:extLst>
      <p:ext uri="{BB962C8B-B14F-4D97-AF65-F5344CB8AC3E}">
        <p14:creationId xmlns:p14="http://schemas.microsoft.com/office/powerpoint/2010/main" val="270523930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970904" y="104607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b="1" dirty="0"/>
              <a:t>Conector Atx 12v /EPS 12 23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C18503-635A-4B0D-9935-DB93E8B1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07" y="2286385"/>
            <a:ext cx="20268558" cy="96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920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377780" y="3616280"/>
            <a:ext cx="10814220" cy="34778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Conector PCIe </a:t>
            </a:r>
          </a:p>
          <a:p>
            <a:r>
              <a:rPr lang="es-CL" sz="4000" dirty="0"/>
              <a:t>Un conector de alimentación PCIe de 6 a 8 pines tiene dos filas de tres a cuatro pines y alimenta a otros componentes internos como lo son las tarjetas graficas</a:t>
            </a:r>
            <a:endParaRPr lang="es-CL" sz="6000" b="1" dirty="0"/>
          </a:p>
        </p:txBody>
      </p:sp>
      <p:pic>
        <p:nvPicPr>
          <p:cNvPr id="11266" name="Picture 2" descr="▷ Las conexiones de alimentación de una tarjeta gráfica">
            <a:extLst>
              <a:ext uri="{FF2B5EF4-FFF2-40B4-BE49-F238E27FC236}">
                <a16:creationId xmlns:a16="http://schemas.microsoft.com/office/drawing/2014/main" id="{000D7738-22D1-4F8C-B19A-31AB2381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845" y="1092220"/>
            <a:ext cx="8454181" cy="50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ipos de conectores de la fuente de alimentación y diferentes funciones -  Guía Hardware">
            <a:extLst>
              <a:ext uri="{FF2B5EF4-FFF2-40B4-BE49-F238E27FC236}">
                <a16:creationId xmlns:a16="http://schemas.microsoft.com/office/drawing/2014/main" id="{0C2DAA5B-186F-4091-A7CD-816569C6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475" y="7250500"/>
            <a:ext cx="9366936" cy="53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475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278925" y="2874874"/>
            <a:ext cx="12196118" cy="594008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Potencia suministrada por la fuente de poder: </a:t>
            </a:r>
          </a:p>
          <a:p>
            <a:endParaRPr lang="es-CL" sz="6000" dirty="0"/>
          </a:p>
          <a:p>
            <a:r>
              <a:rPr lang="es-CL" sz="4000" dirty="0"/>
              <a:t>• La potencia es la segunda cosa más importante en una fuente de poder, se deben adquirir fuentes certificadas y de una marca reconocida, esto evitara que caigamos en falsa publicidad de fuentes que no otorgan la potencia anunciada .</a:t>
            </a:r>
            <a:endParaRPr lang="es-CL" sz="6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F34839-1507-4245-8157-6B2EA020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628" y="2874874"/>
            <a:ext cx="9185447" cy="698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385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773195" y="573667"/>
            <a:ext cx="12196118" cy="193899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Potencia suministrada por la fuente de poder: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32219-2EF7-44C2-A78E-CC8A82D2313A}"/>
              </a:ext>
            </a:extLst>
          </p:cNvPr>
          <p:cNvSpPr txBox="1"/>
          <p:nvPr/>
        </p:nvSpPr>
        <p:spPr>
          <a:xfrm>
            <a:off x="1773195" y="2749183"/>
            <a:ext cx="10418806" cy="889474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400" dirty="0"/>
              <a:t>La potencia que requerimos para una PC se saca al sumar la potencia requerida por todos los componentes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L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400" dirty="0"/>
              <a:t>(Procesador, memorias ram, discos duros, ventiladores extra, Leds, Tarjeta de vídeo, unidades ópticas, etc),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L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400" dirty="0"/>
              <a:t>posteriormente al resultado se le suman 150 o 200 W, esto permitirá que tengamos un buen colchón de potencia en caso de que necesitemos hacer </a:t>
            </a:r>
            <a:r>
              <a:rPr lang="es-CL" sz="4400" dirty="0" err="1"/>
              <a:t>Overclock</a:t>
            </a:r>
            <a:r>
              <a:rPr lang="es-CL" sz="4400" dirty="0"/>
              <a:t>.</a:t>
            </a:r>
          </a:p>
        </p:txBody>
      </p:sp>
      <p:pic>
        <p:nvPicPr>
          <p:cNvPr id="12290" name="Picture 2" descr="Arrancar coche sin batería con fuente de alimentación - Foro Coches">
            <a:extLst>
              <a:ext uri="{FF2B5EF4-FFF2-40B4-BE49-F238E27FC236}">
                <a16:creationId xmlns:a16="http://schemas.microsoft.com/office/drawing/2014/main" id="{860FD048-6816-4BED-AE70-52D731FD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355" y="3509790"/>
            <a:ext cx="11045009" cy="669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13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0DCFA1-89C0-4204-906A-8E255F7F8AE0}"/>
              </a:ext>
            </a:extLst>
          </p:cNvPr>
          <p:cNvSpPr txBox="1"/>
          <p:nvPr/>
        </p:nvSpPr>
        <p:spPr>
          <a:xfrm>
            <a:off x="9656806" y="527118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Fuentes de poder</a:t>
            </a:r>
          </a:p>
        </p:txBody>
      </p:sp>
    </p:spTree>
    <p:extLst>
      <p:ext uri="{BB962C8B-B14F-4D97-AF65-F5344CB8AC3E}">
        <p14:creationId xmlns:p14="http://schemas.microsoft.com/office/powerpoint/2010/main" val="296620401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957649" y="563493"/>
            <a:ext cx="17453919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Potencia suministrada por la fuente de poder: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6BE831-9E8E-47BB-8B06-8D7F4FD70790}"/>
              </a:ext>
            </a:extLst>
          </p:cNvPr>
          <p:cNvSpPr txBox="1"/>
          <p:nvPr/>
        </p:nvSpPr>
        <p:spPr>
          <a:xfrm>
            <a:off x="2051221" y="1579156"/>
            <a:ext cx="17942011" cy="378565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CL" sz="5400" b="1" dirty="0"/>
              <a:t>¿Cómo puedo medir la potencia de mi fuente de alimentación? </a:t>
            </a:r>
          </a:p>
          <a:p>
            <a:pPr algn="ctr"/>
            <a:r>
              <a:rPr lang="es-CL" sz="4400" dirty="0"/>
              <a:t> Hay aplicaciones que te ayudan a validar la potencia que tienen ciertas fuentes de energía. Aunque puedes calcularla tú mismo. </a:t>
            </a:r>
          </a:p>
          <a:p>
            <a:pPr algn="ctr"/>
            <a:r>
              <a:rPr lang="es-CL" sz="4400" dirty="0"/>
              <a:t>Es tan sencillo cómo ir donde dice “+12V” y multiplicarlo el amperaje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B8B484-9569-46F2-80AF-01E11ECA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45" y="5953773"/>
            <a:ext cx="9641101" cy="567057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6503567-7BA7-4ED7-B0E0-5155119027AC}"/>
              </a:ext>
            </a:extLst>
          </p:cNvPr>
          <p:cNvSpPr txBox="1"/>
          <p:nvPr/>
        </p:nvSpPr>
        <p:spPr>
          <a:xfrm>
            <a:off x="6759145" y="11859845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>
                <a:hlinkClick r:id="rId4"/>
              </a:rPr>
              <a:t>Calculadora de fuente de alimentación - Calculadora de PSU | OuterVision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481905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822621" y="1438640"/>
            <a:ext cx="19332147" cy="378565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Tipos de Fuentes de poder.</a:t>
            </a:r>
          </a:p>
          <a:p>
            <a:endParaRPr lang="es-CL" sz="4000" dirty="0"/>
          </a:p>
          <a:p>
            <a:r>
              <a:rPr lang="es-CL" sz="4000" dirty="0"/>
              <a:t>Fuente de poder genérica: Se reconoce a esta fuente por su bajo precio, sin embargo la calidad es cuestionable y raramente proveen la misma potencia que muestran en sus especificaciones.</a:t>
            </a:r>
            <a:r>
              <a:rPr lang="es-CL" sz="6000" dirty="0"/>
              <a:t>: </a:t>
            </a:r>
          </a:p>
        </p:txBody>
      </p:sp>
      <p:sp>
        <p:nvSpPr>
          <p:cNvPr id="2" name="AutoShape 2" descr="📊 Las mejores fuentes de alimentación baratas [Agosto 2021]">
            <a:extLst>
              <a:ext uri="{FF2B5EF4-FFF2-40B4-BE49-F238E27FC236}">
                <a16:creationId xmlns:a16="http://schemas.microsoft.com/office/drawing/2014/main" id="{F712F049-C749-4663-81E6-8CD0B820C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AFCBCE-CE19-4A8B-93C7-EE39D73E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503" y="5535827"/>
            <a:ext cx="7021676" cy="46839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04372E-2B21-4719-95F4-25627E8C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582" y="5294691"/>
            <a:ext cx="6394036" cy="63940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12112B-8864-4899-82F2-EBE38669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7855" y="5224292"/>
            <a:ext cx="7428730" cy="70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028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723768" y="969084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Tipos de Fuentes de poder.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8774CE-74B6-4909-927B-82EC92684E14}"/>
              </a:ext>
            </a:extLst>
          </p:cNvPr>
          <p:cNvSpPr txBox="1"/>
          <p:nvPr/>
        </p:nvSpPr>
        <p:spPr>
          <a:xfrm>
            <a:off x="1896763" y="2387596"/>
            <a:ext cx="19085010" cy="35086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Fuente de poder Modular: </a:t>
            </a:r>
          </a:p>
          <a:p>
            <a:endParaRPr lang="es-CL" dirty="0"/>
          </a:p>
          <a:p>
            <a:pPr algn="just"/>
            <a:r>
              <a:rPr lang="es-CL" sz="4400" dirty="0"/>
              <a:t>Básicamente este tipo de fuentes toman el mismo concepto que las fuentes semimodulares, sin embargo la diferencia recae es que todos los cables pueden ser colocados o retirados.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176922-6F78-462E-A8A6-C729E19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117" y="6688599"/>
            <a:ext cx="12019764" cy="4318558"/>
          </a:xfrm>
          <a:prstGeom prst="rect">
            <a:avLst/>
          </a:prstGeom>
        </p:spPr>
      </p:pic>
      <p:pic>
        <p:nvPicPr>
          <p:cNvPr id="14338" name="Picture 2" descr="OCZ ZS, una fuente de alimentación certificada de entrada">
            <a:extLst>
              <a:ext uri="{FF2B5EF4-FFF2-40B4-BE49-F238E27FC236}">
                <a16:creationId xmlns:a16="http://schemas.microsoft.com/office/drawing/2014/main" id="{2DCC466A-EDD9-44EB-B98B-7F81466C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591" y="6299098"/>
            <a:ext cx="5378921" cy="43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275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773194" y="2377753"/>
            <a:ext cx="20468967" cy="68634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b="1" dirty="0"/>
              <a:t>Certificación de fuente de poder </a:t>
            </a:r>
          </a:p>
          <a:p>
            <a:endParaRPr lang="es-CL" sz="6000" dirty="0"/>
          </a:p>
          <a:p>
            <a:r>
              <a:rPr lang="es-CL" sz="4000" dirty="0"/>
              <a:t>80 Plus es un programa de certificación voluntaria destinada a promover el uso eficiente de la energía en las fuentes de poder (PSU). Lanzado en 2004 por Ecos Consulting, que certifica los productos que tienen más de un 80% de eficiencia energética, en un 20%, 50% y 100% de la carga nominal. </a:t>
            </a:r>
          </a:p>
          <a:p>
            <a:endParaRPr lang="es-CL" sz="4000" dirty="0"/>
          </a:p>
          <a:p>
            <a:r>
              <a:rPr lang="es-CL" sz="4000" dirty="0"/>
              <a:t>Es decir, tales fuentes de alimentación tendrán un desperdicio de 20% o menos de energía eléctrica en forma de calor en los niveles de carga especificados, reduciendo así el uso de electricidad y las facturas, en comparación con fuentes de alimentación menos eficientes</a:t>
            </a:r>
            <a:endParaRPr lang="es-CL" sz="6000" dirty="0"/>
          </a:p>
        </p:txBody>
      </p:sp>
    </p:spTree>
    <p:extLst>
      <p:ext uri="{BB962C8B-B14F-4D97-AF65-F5344CB8AC3E}">
        <p14:creationId xmlns:p14="http://schemas.microsoft.com/office/powerpoint/2010/main" val="2373833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D16AC22-31D0-4F6B-AB21-111D27FE5B2D}"/>
              </a:ext>
            </a:extLst>
          </p:cNvPr>
          <p:cNvSpPr txBox="1"/>
          <p:nvPr/>
        </p:nvSpPr>
        <p:spPr>
          <a:xfrm>
            <a:off x="1081217" y="751569"/>
            <a:ext cx="19282719" cy="621708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En términos simples </a:t>
            </a:r>
          </a:p>
          <a:p>
            <a:endParaRPr lang="es-CL" dirty="0"/>
          </a:p>
          <a:p>
            <a:r>
              <a:rPr lang="es-CL" sz="4400" dirty="0"/>
              <a:t>Eficiencia (%): el grado de eficiencia de la circuitería de la fuente de alimentación entre la potencia total consumida por la fuente y la potencia que suministra al computador. </a:t>
            </a:r>
          </a:p>
          <a:p>
            <a:endParaRPr lang="es-CL" sz="4400" dirty="0"/>
          </a:p>
          <a:p>
            <a:r>
              <a:rPr lang="es-CL" sz="4400" dirty="0"/>
              <a:t>Esto es, que si una fuente con una eficiencia del 80% está consumiendo 500W de la red eléctrica, en su salida (parte del computador) obtendremos 400W, el resto (20% = 100W) se consume en forma de calor y otros tipos de energía.</a:t>
            </a:r>
          </a:p>
        </p:txBody>
      </p:sp>
      <p:pic>
        <p:nvPicPr>
          <p:cNvPr id="15362" name="Picture 2" descr="Cómo elegir la mejor Fuente de Poder para tu PC? | PasionMovil">
            <a:extLst>
              <a:ext uri="{FF2B5EF4-FFF2-40B4-BE49-F238E27FC236}">
                <a16:creationId xmlns:a16="http://schemas.microsoft.com/office/drawing/2014/main" id="{DE6F4EBA-0583-42D7-AAAD-534DEDD3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57" y="7553776"/>
            <a:ext cx="8674443" cy="4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059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16386" name="Picture 2" descr="Certificación 80 PLUS ¿Qué es? ¿Cómo funciona?">
            <a:extLst>
              <a:ext uri="{FF2B5EF4-FFF2-40B4-BE49-F238E27FC236}">
                <a16:creationId xmlns:a16="http://schemas.microsoft.com/office/drawing/2014/main" id="{E613C989-5941-4D0E-88AC-C39BC8F44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05" y="2547020"/>
            <a:ext cx="17401403" cy="62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9817303-4524-452D-87B9-8D625DA0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901" y="7790934"/>
            <a:ext cx="4742163" cy="11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324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773194" y="1392166"/>
            <a:ext cx="12196118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Fuente de poder Notebook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524D5C-E580-45BD-8AFE-092960C5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9" y="3058590"/>
            <a:ext cx="21396961" cy="86353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A60AD5-A49D-4F4D-8D16-3CD41EC58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1" y="741405"/>
            <a:ext cx="10330248" cy="43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89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72987-5414-4A1E-8ACF-6A1C6539C66E}"/>
              </a:ext>
            </a:extLst>
          </p:cNvPr>
          <p:cNvSpPr txBox="1"/>
          <p:nvPr/>
        </p:nvSpPr>
        <p:spPr>
          <a:xfrm>
            <a:off x="1031788" y="292689"/>
            <a:ext cx="20987951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Fuente de poder Notebook Información Relevante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D25FC8-442C-4F40-B1A1-5400FA4CF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22" y="2883362"/>
            <a:ext cx="10834990" cy="65077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4683E5-B366-445B-B06F-D4D0CD5B9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579" y="2515313"/>
            <a:ext cx="4986338" cy="46665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B36020-CE22-4E69-A754-86F869540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1548" y="8086762"/>
            <a:ext cx="4986337" cy="35093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0EBC8A-FB5F-43A0-8F29-8C37BACC5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553" y="2883362"/>
            <a:ext cx="3173884" cy="786003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C1A180D-80DB-403E-8255-0EF89974B611}"/>
              </a:ext>
            </a:extLst>
          </p:cNvPr>
          <p:cNvSpPr txBox="1"/>
          <p:nvPr/>
        </p:nvSpPr>
        <p:spPr>
          <a:xfrm>
            <a:off x="15937514" y="1197623"/>
            <a:ext cx="5846805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Fallas Comunes </a:t>
            </a:r>
          </a:p>
        </p:txBody>
      </p:sp>
    </p:spTree>
    <p:extLst>
      <p:ext uri="{BB962C8B-B14F-4D97-AF65-F5344CB8AC3E}">
        <p14:creationId xmlns:p14="http://schemas.microsoft.com/office/powerpoint/2010/main" val="127035235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D16AE9-66F9-43B1-8B6C-0D25D78C6E3B}"/>
              </a:ext>
            </a:extLst>
          </p:cNvPr>
          <p:cNvSpPr txBox="1"/>
          <p:nvPr/>
        </p:nvSpPr>
        <p:spPr>
          <a:xfrm>
            <a:off x="4046839" y="3532828"/>
            <a:ext cx="12196118" cy="395441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Objetivo de la clase </a:t>
            </a:r>
          </a:p>
          <a:p>
            <a:pPr>
              <a:lnSpc>
                <a:spcPct val="150000"/>
              </a:lnSpc>
            </a:pPr>
            <a:r>
              <a:rPr lang="es-CL" sz="4400" dirty="0"/>
              <a:t>– Definición de fuente de poder.</a:t>
            </a:r>
          </a:p>
          <a:p>
            <a:pPr>
              <a:lnSpc>
                <a:spcPct val="150000"/>
              </a:lnSpc>
            </a:pPr>
            <a:r>
              <a:rPr lang="es-CL" sz="4400" dirty="0"/>
              <a:t>– Tipos de fuente de poder.</a:t>
            </a:r>
          </a:p>
          <a:p>
            <a:pPr>
              <a:lnSpc>
                <a:spcPct val="150000"/>
              </a:lnSpc>
            </a:pPr>
            <a:r>
              <a:rPr lang="es-CL" sz="4400" dirty="0"/>
              <a:t> – Elementos de una fuente de poder</a:t>
            </a:r>
            <a:r>
              <a:rPr lang="es-C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18300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674E34-AB27-4147-A5E3-4E0D32895CFD}"/>
              </a:ext>
            </a:extLst>
          </p:cNvPr>
          <p:cNvSpPr txBox="1"/>
          <p:nvPr/>
        </p:nvSpPr>
        <p:spPr>
          <a:xfrm>
            <a:off x="1723768" y="2148353"/>
            <a:ext cx="18887302" cy="66787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Definición  de Fuente de Poder</a:t>
            </a:r>
          </a:p>
          <a:p>
            <a:r>
              <a:rPr lang="es-CL" sz="6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4400" dirty="0"/>
              <a:t>La fuente de energía debe proporcionar suficiente alimentación a los componentes que se encuentran instalados, además de permitir que se agreguen otros componentes más adelante. </a:t>
            </a:r>
          </a:p>
          <a:p>
            <a:endParaRPr lang="es-CL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4400" dirty="0"/>
              <a:t>Si elige una fuente de energía que solo suministra alimentación a los componentes actuales, es posible que deba reemplazarla cuando se actualicen otros componentes.</a:t>
            </a:r>
          </a:p>
        </p:txBody>
      </p:sp>
    </p:spTree>
    <p:extLst>
      <p:ext uri="{BB962C8B-B14F-4D97-AF65-F5344CB8AC3E}">
        <p14:creationId xmlns:p14="http://schemas.microsoft.com/office/powerpoint/2010/main" val="6874597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5802E8-6CE0-4B5E-9262-9F3CEF6B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566" y="2464525"/>
            <a:ext cx="10939142" cy="7322026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76D3FE9-4ACC-4911-9263-143E8239F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32257"/>
              </p:ext>
            </p:extLst>
          </p:nvPr>
        </p:nvGraphicFramePr>
        <p:xfrm>
          <a:off x="11723150" y="2125362"/>
          <a:ext cx="10939142" cy="8130746"/>
        </p:xfrm>
        <a:graphic>
          <a:graphicData uri="http://schemas.openxmlformats.org/drawingml/2006/table">
            <a:tbl>
              <a:tblPr/>
              <a:tblGrid>
                <a:gridCol w="10939142">
                  <a:extLst>
                    <a:ext uri="{9D8B030D-6E8A-4147-A177-3AD203B41FA5}">
                      <a16:colId xmlns:a16="http://schemas.microsoft.com/office/drawing/2014/main" val="1404299083"/>
                    </a:ext>
                  </a:extLst>
                </a:gridCol>
              </a:tblGrid>
              <a:tr h="8130746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03324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FD07682-2D5B-41AB-BD95-83039399168E}"/>
              </a:ext>
            </a:extLst>
          </p:cNvPr>
          <p:cNvSpPr txBox="1"/>
          <p:nvPr/>
        </p:nvSpPr>
        <p:spPr>
          <a:xfrm>
            <a:off x="982362" y="2457699"/>
            <a:ext cx="9743302" cy="68634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CL" sz="4400" dirty="0"/>
              <a:t>La fuente de poder convierte la alimentación de corriente alterna (CA) que proviene de un tomacorriente de pared en alimentación de corriente continua (CC), que tiene un voltaje inferior. </a:t>
            </a:r>
          </a:p>
          <a:p>
            <a:pPr algn="just"/>
            <a:endParaRPr lang="es-CL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400" dirty="0"/>
              <a:t>Para todos los componentes internos de la PC, se requiere alimentación de CC.</a:t>
            </a:r>
          </a:p>
        </p:txBody>
      </p:sp>
    </p:spTree>
    <p:extLst>
      <p:ext uri="{BB962C8B-B14F-4D97-AF65-F5344CB8AC3E}">
        <p14:creationId xmlns:p14="http://schemas.microsoft.com/office/powerpoint/2010/main" val="29454969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04887D-13D2-4631-96CA-2AC013E8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1" y="1713984"/>
            <a:ext cx="8365010" cy="95698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30B5F7-A517-414F-93CB-DBD885DD971D}"/>
              </a:ext>
            </a:extLst>
          </p:cNvPr>
          <p:cNvSpPr txBox="1"/>
          <p:nvPr/>
        </p:nvSpPr>
        <p:spPr>
          <a:xfrm>
            <a:off x="9730945" y="2112089"/>
            <a:ext cx="14290590" cy="91717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ETAPAS  transformación del voltaje en la fuente de poder.</a:t>
            </a:r>
          </a:p>
          <a:p>
            <a:endParaRPr lang="es-CL" dirty="0"/>
          </a:p>
          <a:p>
            <a:r>
              <a:rPr lang="es-CL" dirty="0"/>
              <a:t> </a:t>
            </a:r>
            <a:r>
              <a:rPr lang="es-CL" sz="4400" dirty="0"/>
              <a:t>• </a:t>
            </a:r>
            <a:r>
              <a:rPr lang="es-CL" sz="4400" b="1" dirty="0"/>
              <a:t>TRANSFORMACIÓN</a:t>
            </a:r>
            <a:r>
              <a:rPr lang="es-CL" sz="4400" dirty="0"/>
              <a:t>: En esta etapa se reduce el voltaje inicial (220V) que son los que nos da la red.</a:t>
            </a:r>
          </a:p>
          <a:p>
            <a:r>
              <a:rPr lang="es-CL" sz="4400" dirty="0"/>
              <a:t> </a:t>
            </a:r>
          </a:p>
          <a:p>
            <a:r>
              <a:rPr lang="es-CL" sz="4400" dirty="0"/>
              <a:t>• </a:t>
            </a:r>
            <a:r>
              <a:rPr lang="es-CL" sz="4400" b="1" dirty="0"/>
              <a:t>RECTIFICACIÓN</a:t>
            </a:r>
            <a:r>
              <a:rPr lang="es-CL" sz="4400" dirty="0"/>
              <a:t>: Convierte la corriente alterna en continua. </a:t>
            </a:r>
          </a:p>
          <a:p>
            <a:endParaRPr lang="es-CL" sz="4400" dirty="0"/>
          </a:p>
          <a:p>
            <a:r>
              <a:rPr lang="es-CL" sz="4400" dirty="0"/>
              <a:t>• </a:t>
            </a:r>
            <a:r>
              <a:rPr lang="es-CL" sz="4400" b="1" dirty="0"/>
              <a:t>FILTRACIÓN</a:t>
            </a:r>
            <a:r>
              <a:rPr lang="es-CL" sz="4400" dirty="0"/>
              <a:t>: permite disminuir el rizado o filtración a la señal continúa. </a:t>
            </a:r>
          </a:p>
          <a:p>
            <a:endParaRPr lang="es-CL" sz="4400" dirty="0"/>
          </a:p>
          <a:p>
            <a:r>
              <a:rPr lang="es-CL" sz="4400" dirty="0"/>
              <a:t>• </a:t>
            </a:r>
            <a:r>
              <a:rPr lang="es-CL" sz="4400" b="1" dirty="0"/>
              <a:t>REGULADOR</a:t>
            </a:r>
            <a:r>
              <a:rPr lang="es-CL" sz="4400" dirty="0"/>
              <a:t>: Mantiene o estabiliza la tensión en un valor establecido </a:t>
            </a:r>
            <a:r>
              <a:rPr lang="es-CL" dirty="0"/>
              <a:t>.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7ECA745-B595-4D9A-913F-099310166B71}"/>
              </a:ext>
            </a:extLst>
          </p:cNvPr>
          <p:cNvGraphicFramePr>
            <a:graphicFrameLocks noGrp="1"/>
          </p:cNvGraphicFramePr>
          <p:nvPr/>
        </p:nvGraphicFramePr>
        <p:xfrm>
          <a:off x="840259" y="1482811"/>
          <a:ext cx="8649730" cy="10453816"/>
        </p:xfrm>
        <a:graphic>
          <a:graphicData uri="http://schemas.openxmlformats.org/drawingml/2006/table">
            <a:tbl>
              <a:tblPr/>
              <a:tblGrid>
                <a:gridCol w="8649730">
                  <a:extLst>
                    <a:ext uri="{9D8B030D-6E8A-4147-A177-3AD203B41FA5}">
                      <a16:colId xmlns:a16="http://schemas.microsoft.com/office/drawing/2014/main" val="3879298180"/>
                    </a:ext>
                  </a:extLst>
                </a:gridCol>
              </a:tblGrid>
              <a:tr h="10453816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0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8272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6FF61-CCBF-41B0-823B-598F7405CED6}"/>
              </a:ext>
            </a:extLst>
          </p:cNvPr>
          <p:cNvSpPr txBox="1"/>
          <p:nvPr/>
        </p:nvSpPr>
        <p:spPr>
          <a:xfrm>
            <a:off x="2143897" y="2527466"/>
            <a:ext cx="19134438" cy="555485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Factores para seleccionar la fuente de poder.</a:t>
            </a:r>
          </a:p>
          <a:p>
            <a:endParaRPr lang="es-CL" sz="6000" dirty="0"/>
          </a:p>
          <a:p>
            <a:r>
              <a:rPr lang="es-CL" sz="4400" dirty="0"/>
              <a:t>Existen tres factores de forma principales para las fuentes de energía: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4400" dirty="0"/>
              <a:t>Tecnología avanzada (AT, Advanced Technology).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4400" dirty="0"/>
              <a:t>AT extendida (ATX, AT Extended) y ATX12V.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4400" dirty="0"/>
              <a:t>ATX12V es el factor de forma que se usa con más frecuencia en las PC actuales.</a:t>
            </a:r>
          </a:p>
        </p:txBody>
      </p:sp>
    </p:spTree>
    <p:extLst>
      <p:ext uri="{BB962C8B-B14F-4D97-AF65-F5344CB8AC3E}">
        <p14:creationId xmlns:p14="http://schemas.microsoft.com/office/powerpoint/2010/main" val="145751167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A0C3BC4-AF6F-4262-B331-C99B3A2BF1A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5FA104-6ADD-44D4-90AA-8C73F4170A11}"/>
              </a:ext>
            </a:extLst>
          </p:cNvPr>
          <p:cNvSpPr txBox="1"/>
          <p:nvPr/>
        </p:nvSpPr>
        <p:spPr>
          <a:xfrm>
            <a:off x="1872049" y="1128640"/>
            <a:ext cx="17775194" cy="286232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sz="6000" dirty="0"/>
              <a:t>Factores para seleccionar la fuente de poder.</a:t>
            </a:r>
          </a:p>
          <a:p>
            <a:endParaRPr lang="es-CL" sz="6000" dirty="0"/>
          </a:p>
          <a:p>
            <a:r>
              <a:rPr lang="es-CL" sz="6000" b="1" dirty="0"/>
              <a:t>Tamaño: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721859-2AD3-44AF-90C6-A603292D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63" y="2739453"/>
            <a:ext cx="9956586" cy="95133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DE97AA-B9FE-4DAB-9818-1C41F40F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8748" y="2307388"/>
            <a:ext cx="2063966" cy="10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18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AF7D1D2CD705E4CBC66155DBE6FFD83" ma:contentTypeVersion="0" ma:contentTypeDescription="Crear nuevo documento." ma:contentTypeScope="" ma:versionID="b5482082bdab4f37c59708c6f904835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f6edc329ff236629c56e3b879b320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FAEBFC-9FDC-4977-A2D1-DDA0D0F0097D}"/>
</file>

<file path=customXml/itemProps2.xml><?xml version="1.0" encoding="utf-8"?>
<ds:datastoreItem xmlns:ds="http://schemas.openxmlformats.org/officeDocument/2006/customXml" ds:itemID="{6963A65E-E95D-4135-95C3-2FE0B86CC7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5A379D-26A7-4767-8B24-F1E49998E49D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5be64b4-ebda-4cec-b9df-8969e9e746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1265</Words>
  <Application>Microsoft Office PowerPoint</Application>
  <PresentationFormat>Personalizado</PresentationFormat>
  <Paragraphs>141</Paragraphs>
  <Slides>38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Open Sans</vt:lpstr>
      <vt:lpstr>Open Sans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Equipo Inacap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ACADÉMICA  2020</dc:title>
  <dc:subject/>
  <dc:creator>Equipo Inacap</dc:creator>
  <cp:keywords/>
  <dc:description>Versión 11</dc:description>
  <cp:lastModifiedBy>Boris astorga</cp:lastModifiedBy>
  <cp:revision>121</cp:revision>
  <cp:lastPrinted>2019-11-20T17:18:35Z</cp:lastPrinted>
  <dcterms:modified xsi:type="dcterms:W3CDTF">2021-09-07T19:15:56Z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0x010100DAF7D1D2CD705E4CBC66155DBE6FFD83</vt:lpwstr>
  </property>
</Properties>
</file>